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jpeg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4"/>
  </p:sldMasterIdLst>
  <p:sldIdLst>
    <p:sldId id="302" r:id="rId5"/>
    <p:sldId id="309" r:id="rId6"/>
    <p:sldId id="298" r:id="rId7"/>
    <p:sldId id="275" r:id="rId8"/>
    <p:sldId id="306" r:id="rId9"/>
    <p:sldId id="257" r:id="rId10"/>
    <p:sldId id="281" r:id="rId11"/>
    <p:sldId id="259" r:id="rId12"/>
    <p:sldId id="260" r:id="rId13"/>
    <p:sldId id="262" r:id="rId14"/>
    <p:sldId id="261" r:id="rId15"/>
    <p:sldId id="263" r:id="rId16"/>
    <p:sldId id="264" r:id="rId17"/>
    <p:sldId id="265" r:id="rId18"/>
    <p:sldId id="270" r:id="rId19"/>
    <p:sldId id="308" r:id="rId20"/>
    <p:sldId id="313" r:id="rId21"/>
    <p:sldId id="311" r:id="rId22"/>
    <p:sldId id="25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F17D-3D4E-4B80-9A76-4EA60DC10DD6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01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F17D-3D4E-4B80-9A76-4EA60DC10DD6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F17D-3D4E-4B80-9A76-4EA60DC10DD6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18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F17D-3D4E-4B80-9A76-4EA60DC10DD6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1834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F17D-3D4E-4B80-9A76-4EA60DC10DD6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98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F17D-3D4E-4B80-9A76-4EA60DC10DD6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03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F17D-3D4E-4B80-9A76-4EA60DC10DD6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9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F17D-3D4E-4B80-9A76-4EA60DC10DD6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08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FBCCF17D-3D4E-4B80-9A76-4EA60DC10DD6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47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F17D-3D4E-4B80-9A76-4EA60DC10DD6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790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F17D-3D4E-4B80-9A76-4EA60DC10DD6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72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F17D-3D4E-4B80-9A76-4EA60DC10DD6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03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F17D-3D4E-4B80-9A76-4EA60DC10DD6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449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F17D-3D4E-4B80-9A76-4EA60DC10DD6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03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F17D-3D4E-4B80-9A76-4EA60DC10DD6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88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F17D-3D4E-4B80-9A76-4EA60DC10DD6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19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F17D-3D4E-4B80-9A76-4EA60DC10DD6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79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5000">
              <a:srgbClr val="00B0F0"/>
            </a:gs>
            <a:gs pos="8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CF17D-3D4E-4B80-9A76-4EA60DC10DD6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04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eb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eb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nymag.com/scienceofus/2016/01/how-expressing-gratitude-change-your-brain.html" TargetMode="External"/><Relationship Id="rId3" Type="http://schemas.openxmlformats.org/officeDocument/2006/relationships/hyperlink" Target="http://greatergood.berkeley.edu/pdfs/GratitudePDFs/2Wood-GratitudeWell-BeingReview.pdf" TargetMode="External"/><Relationship Id="rId7" Type="http://schemas.openxmlformats.org/officeDocument/2006/relationships/hyperlink" Target="http://happierhuman.com/the-science-of-gratitude/" TargetMode="External"/><Relationship Id="rId2" Type="http://schemas.openxmlformats.org/officeDocument/2006/relationships/hyperlink" Target="http://greatergood.berkeley.edu/pdfs/GratitudePDFs/5Watkins-GratitudeHappiness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sychologytoday.com/blog/what-mentally-strong-people-dont-do/201504/7-scientifically-proven-benefits-gratitude" TargetMode="External"/><Relationship Id="rId5" Type="http://schemas.openxmlformats.org/officeDocument/2006/relationships/hyperlink" Target="http://greatergood.berkeley.edu/article/item/a_lesson_in_thanks/" TargetMode="External"/><Relationship Id="rId4" Type="http://schemas.openxmlformats.org/officeDocument/2006/relationships/hyperlink" Target="http://greatergood.berkeley.edu/article/item/pay_it_forwar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ratitude, Grateful, Prayer, Thanks, Blessings, Ope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3" t="192" r="1928" b="26495"/>
          <a:stretch/>
        </p:blipFill>
        <p:spPr bwMode="auto">
          <a:xfrm>
            <a:off x="4887033" y="32466"/>
            <a:ext cx="5772667" cy="583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-1"/>
            <a:ext cx="876193" cy="68810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7916" y="1041140"/>
            <a:ext cx="4428084" cy="3218952"/>
          </a:xfr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algn="ctr"/>
            <a:r>
              <a:rPr lang="en-US" sz="3300" b="1" dirty="0">
                <a:solidFill>
                  <a:srgbClr val="00B0F0"/>
                </a:solidFill>
              </a:rPr>
              <a:t>The </a:t>
            </a:r>
            <a:r>
              <a:rPr lang="en-US" sz="6000" b="1" dirty="0">
                <a:solidFill>
                  <a:srgbClr val="00B0F0"/>
                </a:solidFill>
              </a:rPr>
              <a:t>TOP TEN REASONS </a:t>
            </a:r>
            <a:br>
              <a:rPr lang="en-US" sz="6000" b="1" dirty="0">
                <a:solidFill>
                  <a:srgbClr val="FFC000"/>
                </a:solidFill>
              </a:rPr>
            </a:br>
            <a:r>
              <a:rPr lang="en-US" sz="6000" b="1" dirty="0"/>
              <a:t>to start practicing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431270" y="6450314"/>
            <a:ext cx="6108101" cy="11176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All Rights Reserved  © 216 www.DailyDI.org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07916" y="4625964"/>
            <a:ext cx="497740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>
                <a:solidFill>
                  <a:srgbClr val="002060"/>
                </a:solidFill>
                <a:highlight>
                  <a:srgbClr val="FFFF00"/>
                </a:highlight>
              </a:rPr>
              <a:t>GRATITUDE</a:t>
            </a:r>
          </a:p>
        </p:txBody>
      </p:sp>
    </p:spTree>
    <p:extLst>
      <p:ext uri="{BB962C8B-B14F-4D97-AF65-F5344CB8AC3E}">
        <p14:creationId xmlns:p14="http://schemas.microsoft.com/office/powerpoint/2010/main" val="28740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988"/>
    </mc:Choice>
    <mc:Fallback xmlns="">
      <p:transition spd="slow" advClick="0" advTm="598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656" y="753228"/>
            <a:ext cx="7562989" cy="1080938"/>
          </a:xfrm>
        </p:spPr>
        <p:txBody>
          <a:bodyPr/>
          <a:lstStyle/>
          <a:p>
            <a:r>
              <a:rPr lang="en-US" dirty="0"/>
              <a:t>GRATITUDE CAN </a:t>
            </a:r>
            <a:br>
              <a:rPr lang="en-US" dirty="0"/>
            </a:br>
            <a:r>
              <a:rPr lang="en-US" dirty="0"/>
              <a:t>MAKE YOU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1656" y="2137411"/>
            <a:ext cx="8610794" cy="472059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4000" dirty="0"/>
              <a:t>Gratitude helps people recover from traumatic events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People who practice gratitude are</a:t>
            </a:r>
          </a:p>
          <a:p>
            <a:pPr marL="364711" lvl="1" indent="0">
              <a:lnSpc>
                <a:spcPct val="100000"/>
              </a:lnSpc>
              <a:buNone/>
            </a:pPr>
            <a:r>
              <a:rPr lang="en-US" sz="2400" dirty="0"/>
              <a:t>-more resilient (able to bounce back)</a:t>
            </a:r>
          </a:p>
          <a:p>
            <a:pPr marL="364711" lvl="1" indent="0">
              <a:lnSpc>
                <a:spcPct val="100000"/>
              </a:lnSpc>
              <a:buNone/>
            </a:pPr>
            <a:r>
              <a:rPr lang="en-US" sz="2400" dirty="0"/>
              <a:t>-less likely to hold a grudge</a:t>
            </a:r>
          </a:p>
          <a:p>
            <a:pPr marL="364711" lvl="1" indent="0">
              <a:lnSpc>
                <a:spcPct val="100000"/>
              </a:lnSpc>
              <a:buNone/>
              <a:tabLst>
                <a:tab pos="3721100" algn="l"/>
              </a:tabLst>
            </a:pPr>
            <a:r>
              <a:rPr lang="en-US" sz="2400" dirty="0"/>
              <a:t>-less likely to respond </a:t>
            </a:r>
          </a:p>
          <a:p>
            <a:pPr marL="364711" lvl="1" indent="0">
              <a:lnSpc>
                <a:spcPct val="100000"/>
              </a:lnSpc>
              <a:buNone/>
              <a:tabLst>
                <a:tab pos="3721100" algn="l"/>
              </a:tabLst>
            </a:pPr>
            <a:r>
              <a:rPr lang="en-US" sz="2400" dirty="0"/>
              <a:t>  negatively to the negative </a:t>
            </a:r>
          </a:p>
          <a:p>
            <a:pPr marL="364711" lvl="1" indent="0">
              <a:lnSpc>
                <a:spcPct val="100000"/>
              </a:lnSpc>
              <a:buNone/>
              <a:tabLst>
                <a:tab pos="3721100" algn="l"/>
              </a:tabLst>
            </a:pPr>
            <a:r>
              <a:rPr lang="en-US" sz="2400" dirty="0"/>
              <a:t>  actions of others</a:t>
            </a:r>
          </a:p>
          <a:p>
            <a:pPr marL="364711" lvl="1" indent="0">
              <a:lnSpc>
                <a:spcPct val="100000"/>
              </a:lnSpc>
              <a:buNone/>
              <a:tabLst>
                <a:tab pos="3721100" algn="l"/>
              </a:tabLst>
            </a:pPr>
            <a:r>
              <a:rPr lang="en-US" sz="2400" dirty="0"/>
              <a:t>-find the good in all situations</a:t>
            </a:r>
          </a:p>
          <a:p>
            <a:pPr>
              <a:tabLst>
                <a:tab pos="3721100" algn="l"/>
              </a:tabLst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556738" y="754528"/>
            <a:ext cx="3890909" cy="843096"/>
          </a:xfrm>
          <a:prstGeom prst="rect">
            <a:avLst/>
          </a:prstGeom>
        </p:spPr>
        <p:txBody>
          <a:bodyPr wrap="square" lIns="72942" tIns="36471" rIns="72942" bIns="36471">
            <a:spAutoFit/>
          </a:bodyPr>
          <a:lstStyle/>
          <a:p>
            <a:r>
              <a:rPr lang="en-US" sz="5000" b="1" dirty="0">
                <a:solidFill>
                  <a:srgbClr val="F09415"/>
                </a:solidFill>
                <a:ea typeface="+mj-ea"/>
                <a:cs typeface="+mj-cs"/>
              </a:rPr>
              <a:t>RESILIENT</a:t>
            </a:r>
            <a:endParaRPr lang="en-US" sz="5000" b="1" dirty="0"/>
          </a:p>
        </p:txBody>
      </p:sp>
      <p:sp>
        <p:nvSpPr>
          <p:cNvPr id="6" name="Rectangle 5"/>
          <p:cNvSpPr/>
          <p:nvPr/>
        </p:nvSpPr>
        <p:spPr>
          <a:xfrm>
            <a:off x="10968121" y="669813"/>
            <a:ext cx="934871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r>
              <a:rPr lang="en-US" sz="45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7B7E3D-6881-460A-9215-A30ED15D8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555" y="3690425"/>
            <a:ext cx="3969437" cy="29318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11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5"/>
    </mc:Choice>
    <mc:Fallback xmlns="">
      <p:transition spd="slow" advClick="0" advTm="16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GRATITUDE CAN HELP YOU</a:t>
            </a:r>
            <a:endParaRPr lang="en-US" sz="4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5890" y="2144111"/>
            <a:ext cx="5977710" cy="4713894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000" dirty="0"/>
              <a:t>When people practice gratitude, they</a:t>
            </a:r>
          </a:p>
          <a:p>
            <a:pPr>
              <a:lnSpc>
                <a:spcPct val="120000"/>
              </a:lnSpc>
            </a:pPr>
            <a:r>
              <a:rPr lang="en-US" sz="3500" dirty="0"/>
              <a:t>get more hours of sleep each night </a:t>
            </a:r>
          </a:p>
          <a:p>
            <a:pPr>
              <a:lnSpc>
                <a:spcPct val="120000"/>
              </a:lnSpc>
            </a:pPr>
            <a:r>
              <a:rPr lang="en-US" sz="3500" dirty="0"/>
              <a:t>spend less time trying to fall asleep</a:t>
            </a:r>
          </a:p>
          <a:p>
            <a:pPr>
              <a:lnSpc>
                <a:spcPct val="120000"/>
              </a:lnSpc>
            </a:pPr>
            <a:r>
              <a:rPr lang="en-US" sz="3500" dirty="0"/>
              <a:t>feel more refreshed when they wake up</a:t>
            </a:r>
          </a:p>
          <a:p>
            <a:pPr>
              <a:lnSpc>
                <a:spcPct val="120000"/>
              </a:lnSpc>
            </a:pPr>
            <a:endParaRPr lang="en-US" sz="3500" dirty="0"/>
          </a:p>
          <a:p>
            <a:pPr>
              <a:lnSpc>
                <a:spcPct val="120000"/>
              </a:lnSpc>
            </a:pPr>
            <a:r>
              <a:rPr lang="en-US" sz="3500" dirty="0"/>
              <a:t>BETTER SLEEP HAS LOTS of BENEFITS such as better overall well-being &amp; less physical illness.</a:t>
            </a:r>
          </a:p>
          <a:p>
            <a:pPr>
              <a:lnSpc>
                <a:spcPct val="120000"/>
              </a:lnSpc>
            </a:pPr>
            <a:endParaRPr lang="en-US" sz="3500" dirty="0"/>
          </a:p>
        </p:txBody>
      </p:sp>
      <p:sp>
        <p:nvSpPr>
          <p:cNvPr id="5" name="Rectangle 4"/>
          <p:cNvSpPr/>
          <p:nvPr/>
        </p:nvSpPr>
        <p:spPr>
          <a:xfrm>
            <a:off x="7406990" y="788308"/>
            <a:ext cx="1936260" cy="843096"/>
          </a:xfrm>
          <a:prstGeom prst="rect">
            <a:avLst/>
          </a:prstGeom>
        </p:spPr>
        <p:txBody>
          <a:bodyPr wrap="none" lIns="72942" tIns="36471" rIns="72942" bIns="36471">
            <a:spAutoFit/>
          </a:bodyPr>
          <a:lstStyle/>
          <a:p>
            <a:r>
              <a:rPr lang="en-US" sz="5000" b="1" dirty="0">
                <a:solidFill>
                  <a:srgbClr val="5AA6C0">
                    <a:lumMod val="60000"/>
                    <a:lumOff val="40000"/>
                  </a:srgbClr>
                </a:solidFill>
                <a:ea typeface="+mj-ea"/>
                <a:cs typeface="+mj-cs"/>
              </a:rPr>
              <a:t>SLEEP</a:t>
            </a:r>
            <a:endParaRPr lang="en-US" sz="5000" b="1" dirty="0"/>
          </a:p>
        </p:txBody>
      </p:sp>
      <p:sp>
        <p:nvSpPr>
          <p:cNvPr id="7" name="Rectangle 6"/>
          <p:cNvSpPr/>
          <p:nvPr/>
        </p:nvSpPr>
        <p:spPr>
          <a:xfrm>
            <a:off x="11044243" y="664615"/>
            <a:ext cx="934871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6</a:t>
            </a:r>
            <a:r>
              <a:rPr lang="en-US" sz="45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</a:p>
        </p:txBody>
      </p:sp>
      <p:pic>
        <p:nvPicPr>
          <p:cNvPr id="8" name="Picture 7" descr="A picture containing person, man, looking, holding&#10;&#10;Description automatically generated">
            <a:extLst>
              <a:ext uri="{FF2B5EF4-FFF2-40B4-BE49-F238E27FC236}">
                <a16:creationId xmlns:a16="http://schemas.microsoft.com/office/drawing/2014/main" id="{B1E75661-2662-4CE1-9666-2D3E3CFB9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828" y="3693268"/>
            <a:ext cx="3730172" cy="19548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450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127"/>
    </mc:Choice>
    <mc:Fallback xmlns="">
      <p:transition spd="slow" advClick="0" advTm="16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813" y="753228"/>
            <a:ext cx="4136405" cy="1080938"/>
          </a:xfrm>
        </p:spPr>
        <p:txBody>
          <a:bodyPr>
            <a:normAutofit/>
          </a:bodyPr>
          <a:lstStyle/>
          <a:p>
            <a:r>
              <a:rPr lang="en-US" sz="2500" dirty="0"/>
              <a:t>GRATITUDE CAN IMPROVE</a:t>
            </a:r>
            <a:endParaRPr lang="en-US" sz="2500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4248" y="2336878"/>
            <a:ext cx="7210396" cy="452112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Gratitude reduces 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anger 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resentment  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frustration 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regret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desire to retaliate or get</a:t>
            </a:r>
          </a:p>
          <a:p>
            <a:pPr marL="364711" lvl="1" indent="0">
              <a:lnSpc>
                <a:spcPct val="100000"/>
              </a:lnSpc>
              <a:buNone/>
            </a:pPr>
            <a:r>
              <a:rPr lang="en-US" sz="2400" dirty="0"/>
              <a:t>  back at others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stress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ANXIETY &amp;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DEPRESSION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0" y="949093"/>
            <a:ext cx="4052288" cy="689207"/>
          </a:xfrm>
          <a:prstGeom prst="rect">
            <a:avLst/>
          </a:prstGeom>
        </p:spPr>
        <p:txBody>
          <a:bodyPr wrap="none" lIns="72942" tIns="36471" rIns="72942" bIns="36471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  <a:ea typeface="+mj-ea"/>
                <a:cs typeface="+mj-cs"/>
              </a:rPr>
              <a:t>MENTAL HEALTH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10968120" y="753228"/>
            <a:ext cx="934871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7</a:t>
            </a:r>
            <a:r>
              <a:rPr lang="en-US" sz="45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</a:p>
        </p:txBody>
      </p:sp>
      <p:pic>
        <p:nvPicPr>
          <p:cNvPr id="6" name="Picture 5" descr="A person sitting on a table&#10;&#10;Description automatically generated">
            <a:extLst>
              <a:ext uri="{FF2B5EF4-FFF2-40B4-BE49-F238E27FC236}">
                <a16:creationId xmlns:a16="http://schemas.microsoft.com/office/drawing/2014/main" id="{8E6C1BAA-A0DE-4EB1-B8BD-EC1502831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678" y="2863125"/>
            <a:ext cx="4035861" cy="26122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108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335"/>
    </mc:Choice>
    <mc:Fallback xmlns="">
      <p:transition spd="slow" advClick="0" advTm="13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4718" y="838202"/>
            <a:ext cx="4604377" cy="995966"/>
          </a:xfrm>
        </p:spPr>
        <p:txBody>
          <a:bodyPr>
            <a:normAutofit fontScale="90000"/>
          </a:bodyPr>
          <a:lstStyle/>
          <a:p>
            <a:r>
              <a:rPr lang="en-US" dirty="0"/>
              <a:t>GRATITUDE CAN IMPROVE</a:t>
            </a:r>
            <a:endParaRPr lang="en-US" sz="4000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4263" y="2084628"/>
            <a:ext cx="5312979" cy="464087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200" dirty="0"/>
              <a:t>Gratitude</a:t>
            </a:r>
          </a:p>
          <a:p>
            <a:pPr lvl="1">
              <a:lnSpc>
                <a:spcPct val="120000"/>
              </a:lnSpc>
            </a:pPr>
            <a:r>
              <a:rPr lang="en-US" sz="2900" dirty="0"/>
              <a:t>strengthens the immune system – KEEP YOU HEALTHY</a:t>
            </a:r>
          </a:p>
          <a:p>
            <a:pPr lvl="1">
              <a:lnSpc>
                <a:spcPct val="120000"/>
              </a:lnSpc>
            </a:pPr>
            <a:r>
              <a:rPr lang="en-US" sz="2900" dirty="0"/>
              <a:t>reduces symptoms of illness such as aches and pains</a:t>
            </a:r>
          </a:p>
          <a:p>
            <a:pPr>
              <a:lnSpc>
                <a:spcPct val="120000"/>
              </a:lnSpc>
            </a:pPr>
            <a:r>
              <a:rPr lang="en-US" sz="3200" dirty="0"/>
              <a:t>People who practice gratitude are more active and physically fit &amp; make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200" dirty="0"/>
              <a:t>  better choices </a:t>
            </a:r>
          </a:p>
        </p:txBody>
      </p:sp>
      <p:sp>
        <p:nvSpPr>
          <p:cNvPr id="5" name="Rectangle 4"/>
          <p:cNvSpPr/>
          <p:nvPr/>
        </p:nvSpPr>
        <p:spPr>
          <a:xfrm>
            <a:off x="6347593" y="625980"/>
            <a:ext cx="2726541" cy="1458649"/>
          </a:xfrm>
          <a:prstGeom prst="rect">
            <a:avLst/>
          </a:prstGeom>
        </p:spPr>
        <p:txBody>
          <a:bodyPr wrap="none" lIns="72942" tIns="36471" rIns="72942" bIns="36471">
            <a:spAutoFit/>
          </a:bodyPr>
          <a:lstStyle/>
          <a:p>
            <a:r>
              <a:rPr lang="en-US" sz="4500" b="1" dirty="0">
                <a:solidFill>
                  <a:srgbClr val="FFFF00"/>
                </a:solidFill>
                <a:ea typeface="+mj-ea"/>
                <a:cs typeface="+mj-cs"/>
              </a:rPr>
              <a:t>PHYSICAL</a:t>
            </a:r>
          </a:p>
          <a:p>
            <a:r>
              <a:rPr lang="en-US" sz="4500" b="1" dirty="0">
                <a:solidFill>
                  <a:srgbClr val="FFFF00"/>
                </a:solidFill>
                <a:ea typeface="+mj-ea"/>
                <a:cs typeface="+mj-cs"/>
              </a:rPr>
              <a:t>HEALTH</a:t>
            </a:r>
            <a:endParaRPr lang="en-US" sz="4500" b="1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51970" y="729096"/>
            <a:ext cx="1200519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9945B6-5EA5-4B64-B136-0AAA241CE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640" y="3978035"/>
            <a:ext cx="3357640" cy="18567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66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726"/>
    </mc:Choice>
    <mc:Fallback xmlns="">
      <p:transition spd="slow" advClick="0" advTm="13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8195" y="753228"/>
            <a:ext cx="5910708" cy="1080938"/>
          </a:xfrm>
        </p:spPr>
        <p:txBody>
          <a:bodyPr>
            <a:normAutofit/>
          </a:bodyPr>
          <a:lstStyle/>
          <a:p>
            <a:r>
              <a:rPr lang="en-US" dirty="0"/>
              <a:t>GRATITUDE CAN HELP YOU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4717" y="2505456"/>
            <a:ext cx="7210396" cy="359931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Grateful youth are 20% more likely to do well in school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because gratitude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leads to increased self-esteem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self-worth.  You learn to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 on what really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matters.</a:t>
            </a:r>
          </a:p>
        </p:txBody>
      </p:sp>
      <p:sp>
        <p:nvSpPr>
          <p:cNvPr id="6" name="Rectangle 5"/>
          <p:cNvSpPr/>
          <p:nvPr/>
        </p:nvSpPr>
        <p:spPr>
          <a:xfrm>
            <a:off x="10796267" y="764648"/>
            <a:ext cx="1053495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9.</a:t>
            </a:r>
          </a:p>
        </p:txBody>
      </p:sp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3F71D5FD-F546-4F3E-A619-6BCE71B46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903" y="3875315"/>
            <a:ext cx="3779097" cy="21272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46A557-5C76-4F64-893D-ABCE09B03497}"/>
              </a:ext>
            </a:extLst>
          </p:cNvPr>
          <p:cNvSpPr txBox="1"/>
          <p:nvPr/>
        </p:nvSpPr>
        <p:spPr>
          <a:xfrm>
            <a:off x="7187609" y="764648"/>
            <a:ext cx="3083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FFFF"/>
                </a:solidFill>
              </a:rPr>
              <a:t>ACHIEVE</a:t>
            </a:r>
            <a:endParaRPr lang="en-US" sz="5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777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997"/>
    </mc:Choice>
    <mc:Fallback xmlns="">
      <p:transition spd="slow" advClick="0" advTm="12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588" y="753228"/>
            <a:ext cx="8876714" cy="1080938"/>
          </a:xfrm>
        </p:spPr>
        <p:txBody>
          <a:bodyPr/>
          <a:lstStyle/>
          <a:p>
            <a:r>
              <a:rPr lang="en-US" b="1" dirty="0"/>
              <a:t>GRATITUDE CAN LEAD 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0564" y="1922779"/>
            <a:ext cx="7210396" cy="49352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Grateful people are:</a:t>
            </a:r>
          </a:p>
          <a:p>
            <a:r>
              <a:rPr lang="en-US" sz="3200" dirty="0"/>
              <a:t>more productive</a:t>
            </a:r>
          </a:p>
          <a:p>
            <a:r>
              <a:rPr lang="en-US" sz="3200" dirty="0"/>
              <a:t>find jobs that allow</a:t>
            </a:r>
          </a:p>
          <a:p>
            <a:pPr marL="0" indent="0">
              <a:buNone/>
            </a:pPr>
            <a:r>
              <a:rPr lang="en-US" sz="3200" dirty="0"/>
              <a:t> them to do things </a:t>
            </a:r>
          </a:p>
          <a:p>
            <a:pPr marL="0" indent="0">
              <a:buNone/>
            </a:pPr>
            <a:r>
              <a:rPr lang="en-US" sz="3200" dirty="0"/>
              <a:t> they enjoy in life</a:t>
            </a:r>
          </a:p>
          <a:p>
            <a:r>
              <a:rPr lang="en-US" sz="3200" dirty="0"/>
              <a:t>Have more </a:t>
            </a:r>
          </a:p>
          <a:p>
            <a:pPr marL="0" indent="0">
              <a:buNone/>
            </a:pPr>
            <a:r>
              <a:rPr lang="en-US" sz="3200" dirty="0"/>
              <a:t>  overall life </a:t>
            </a:r>
          </a:p>
          <a:p>
            <a:pPr marL="0" indent="0">
              <a:buNone/>
            </a:pPr>
            <a:r>
              <a:rPr lang="en-US" sz="3200" dirty="0"/>
              <a:t>  satisfaction!</a:t>
            </a:r>
          </a:p>
          <a:p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6976075" y="811712"/>
            <a:ext cx="2713717" cy="843096"/>
          </a:xfrm>
          <a:prstGeom prst="rect">
            <a:avLst/>
          </a:prstGeom>
        </p:spPr>
        <p:txBody>
          <a:bodyPr wrap="none" lIns="72942" tIns="36471" rIns="72942" bIns="36471">
            <a:spAutoFit/>
          </a:bodyPr>
          <a:lstStyle/>
          <a:p>
            <a:r>
              <a:rPr lang="en-US" sz="5000" b="1" dirty="0">
                <a:solidFill>
                  <a:srgbClr val="00FF00"/>
                </a:solidFill>
              </a:rPr>
              <a:t>SUCCESS</a:t>
            </a:r>
            <a:endParaRPr lang="en-US" sz="5000" dirty="0">
              <a:solidFill>
                <a:srgbClr val="00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24931" y="753228"/>
            <a:ext cx="1467069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r>
              <a:rPr lang="en-US" sz="45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5A0F4E0-0428-4FFC-9A65-1DDCC9EE6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295" y="2458721"/>
            <a:ext cx="4399278" cy="43992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895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993"/>
    </mc:Choice>
    <mc:Fallback xmlns="">
      <p:transition spd="slow" advClick="0" advTm="10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5F788-ED4B-4991-9F61-A1690AD90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HOW TO PRACTICE GRATITUDE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0F59E-4304-4B32-A421-D159D0507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991" y="2336875"/>
            <a:ext cx="10897772" cy="4521125"/>
          </a:xfrm>
        </p:spPr>
        <p:txBody>
          <a:bodyPr>
            <a:normAutofit/>
          </a:bodyPr>
          <a:lstStyle/>
          <a:p>
            <a:r>
              <a:rPr lang="en-US" dirty="0"/>
              <a:t>Keep a Gratitude Journal and list all the things you feel thankful for. </a:t>
            </a:r>
          </a:p>
          <a:p>
            <a:endParaRPr lang="en-US" dirty="0"/>
          </a:p>
          <a:p>
            <a:r>
              <a:rPr lang="en-US" dirty="0"/>
              <a:t>Create a Gratitude Jar – Click on video to watch Mrs. Thompson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Use a Gratitude App – apps like 3 Good Things &amp; </a:t>
            </a:r>
            <a:r>
              <a:rPr lang="en-US" dirty="0" err="1"/>
              <a:t>gthx:Gratitude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Talk to a friend/family member about what makes you thankful</a:t>
            </a:r>
          </a:p>
          <a:p>
            <a:endParaRPr lang="en-US" dirty="0"/>
          </a:p>
        </p:txBody>
      </p:sp>
      <p:pic>
        <p:nvPicPr>
          <p:cNvPr id="4" name="gratitude jar video">
            <a:hlinkClick r:id="" action="ppaction://media"/>
            <a:extLst>
              <a:ext uri="{FF2B5EF4-FFF2-40B4-BE49-F238E27FC236}">
                <a16:creationId xmlns:a16="http://schemas.microsoft.com/office/drawing/2014/main" id="{B9CAD3F4-98F9-472D-9AAD-2CA9B10440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3601" y="3035923"/>
            <a:ext cx="2082018" cy="156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8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585"/>
    </mc:Choice>
    <mc:Fallback xmlns="">
      <p:transition spd="slow" advClick="0" advTm="18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7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AA3AE-622D-4BAB-8AEA-1CAE1907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715704" cy="1080938"/>
          </a:xfrm>
        </p:spPr>
        <p:txBody>
          <a:bodyPr/>
          <a:lstStyle/>
          <a:p>
            <a:r>
              <a:rPr lang="en-US" dirty="0"/>
              <a:t>Try out some of these ideas to show gratitude each day…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1F0C0-2EB0-43E7-950B-B31EB2988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274942"/>
          </a:xfrm>
        </p:spPr>
        <p:txBody>
          <a:bodyPr>
            <a:normAutofit fontScale="85000" lnSpcReduction="20000"/>
          </a:bodyPr>
          <a:lstStyle/>
          <a:p>
            <a:pPr marL="342900" indent="-342900"/>
            <a:r>
              <a:rPr lang="en-US" dirty="0"/>
              <a:t>Say please &amp; thank you    </a:t>
            </a:r>
          </a:p>
          <a:p>
            <a:pPr marL="342900" indent="-342900"/>
            <a:r>
              <a:rPr lang="en-US" dirty="0"/>
              <a:t>Help someone less fortunate   </a:t>
            </a:r>
          </a:p>
          <a:p>
            <a:pPr marL="342900" indent="-342900"/>
            <a:r>
              <a:rPr lang="en-US" dirty="0"/>
              <a:t>say thanks before meals</a:t>
            </a:r>
          </a:p>
          <a:p>
            <a:pPr marL="342900" indent="-342900"/>
            <a:r>
              <a:rPr lang="en-US" dirty="0"/>
              <a:t>compliment others          </a:t>
            </a:r>
          </a:p>
          <a:p>
            <a:pPr marL="342900" indent="-342900"/>
            <a:r>
              <a:rPr lang="en-US" dirty="0"/>
              <a:t>look for the positives              </a:t>
            </a:r>
          </a:p>
          <a:p>
            <a:pPr marL="342900" indent="-342900"/>
            <a:r>
              <a:rPr lang="en-US" dirty="0"/>
              <a:t>give someone a gift</a:t>
            </a:r>
          </a:p>
          <a:p>
            <a:pPr marL="342900" indent="-342900"/>
            <a:r>
              <a:rPr lang="en-US" dirty="0"/>
              <a:t>send a thank you note      </a:t>
            </a:r>
          </a:p>
          <a:p>
            <a:pPr marL="342900" indent="-342900"/>
            <a:r>
              <a:rPr lang="en-US" dirty="0"/>
              <a:t>make a donation                    </a:t>
            </a:r>
          </a:p>
          <a:p>
            <a:pPr marL="342900" indent="-342900"/>
            <a:r>
              <a:rPr lang="en-US" dirty="0"/>
              <a:t>take  a gratitude walk</a:t>
            </a:r>
          </a:p>
          <a:p>
            <a:pPr marL="342900" indent="-342900"/>
            <a:r>
              <a:rPr lang="en-US" dirty="0"/>
              <a:t>post thank you notes around your home        </a:t>
            </a:r>
          </a:p>
          <a:p>
            <a:pPr marL="342900" indent="-342900"/>
            <a:r>
              <a:rPr lang="en-US" dirty="0"/>
              <a:t>post thank-you note in your windows for health workers           </a:t>
            </a:r>
          </a:p>
          <a:p>
            <a:pPr marL="342900" indent="-342900"/>
            <a:r>
              <a:rPr lang="en-US" dirty="0"/>
              <a:t>keep a personal or family journal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46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976"/>
    </mc:Choice>
    <mc:Fallback xmlns="">
      <p:transition spd="slow" advClick="0" advTm="23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425FBD56-7104-491D-9A2A-BC64B29CEE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0359" y="914556"/>
            <a:ext cx="8891283" cy="502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3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9000"/>
    </mc:Choice>
    <mc:Fallback xmlns="">
      <p:transition spd="slow" advClick="0" advTm="1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http://greatergood.berkeley.edu/pdfs/GratitudePDFs/5Watkins-GratitudeHappiness.pdf</a:t>
            </a:r>
            <a:endParaRPr lang="en-US" dirty="0"/>
          </a:p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http://greatergood.berkeley.edu/pdfs/GratitudePDFs/2Wood-GratitudeWell-BeingReview.pdf</a:t>
            </a:r>
            <a:endParaRPr lang="en-US" dirty="0"/>
          </a:p>
          <a:p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http://greatergood.berkeley.edu/article/item/pay_it_forward</a:t>
            </a:r>
            <a:endParaRPr lang="en-US" dirty="0"/>
          </a:p>
          <a:p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http://greatergood.berkeley.edu/article/item/a_lesson_in_thanks/</a:t>
            </a:r>
            <a:endParaRPr lang="en-US" dirty="0"/>
          </a:p>
          <a:p>
            <a:r>
              <a:rPr lang="en-US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https://www.psychologytoday.com/blog/what-mentally-strong-people-dont-do/201504/7-scientifically-proven-benefits-gratitude</a:t>
            </a:r>
            <a:endParaRPr lang="en-US" dirty="0"/>
          </a:p>
          <a:p>
            <a:r>
              <a:rPr lang="en-US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http://happierhuman.com/the-science-of-gratitude/</a:t>
            </a:r>
            <a:endParaRPr lang="en-US" dirty="0"/>
          </a:p>
          <a:p>
            <a:r>
              <a:rPr lang="en-US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http://nymag.com/scienceofus/2016/01/how-expressing-gratitude-change-your-brain.html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79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5"/>
    </mc:Choice>
    <mc:Fallback xmlns="">
      <p:transition spd="slow" advTm="637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id Presidentâs 25 Reasons To Be Thankful!">
            <a:hlinkClick r:id="" action="ppaction://media"/>
            <a:extLst>
              <a:ext uri="{FF2B5EF4-FFF2-40B4-BE49-F238E27FC236}">
                <a16:creationId xmlns:a16="http://schemas.microsoft.com/office/drawing/2014/main" id="{31DA978A-E07D-4258-A60F-7663A91D1C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5474" y="499962"/>
            <a:ext cx="10640435" cy="5985244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453627-411A-4EDD-92B4-B8CBC7C168DA}"/>
              </a:ext>
            </a:extLst>
          </p:cNvPr>
          <p:cNvSpPr txBox="1"/>
          <p:nvPr/>
        </p:nvSpPr>
        <p:spPr>
          <a:xfrm>
            <a:off x="1881759" y="130629"/>
            <a:ext cx="8428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Kid President – 25 Things To be Thankful For</a:t>
            </a:r>
          </a:p>
        </p:txBody>
      </p:sp>
    </p:spTree>
    <p:extLst>
      <p:ext uri="{BB962C8B-B14F-4D97-AF65-F5344CB8AC3E}">
        <p14:creationId xmlns:p14="http://schemas.microsoft.com/office/powerpoint/2010/main" val="425553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7393"/>
    </mc:Choice>
    <mc:Fallback xmlns="">
      <p:transition spd="slow" advClick="0" advTm="227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26410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/>
              <a:t>WHAT IS GRATITUDE?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4250" y="2336875"/>
            <a:ext cx="8176551" cy="417822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4000" dirty="0"/>
              <a:t>According to Google, Gratitude is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40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4000" dirty="0"/>
              <a:t>“The quality of being </a:t>
            </a:r>
            <a:r>
              <a:rPr lang="en-US" sz="4000" b="1" dirty="0"/>
              <a:t>THANKFUL</a:t>
            </a:r>
            <a:r>
              <a:rPr lang="en-US" sz="4000" dirty="0"/>
              <a:t>; readiness to show </a:t>
            </a:r>
            <a:r>
              <a:rPr lang="en-US" sz="4000" b="1" dirty="0"/>
              <a:t>appreciation</a:t>
            </a:r>
            <a:r>
              <a:rPr lang="en-US" sz="4000" dirty="0"/>
              <a:t> for and to </a:t>
            </a:r>
            <a:r>
              <a:rPr lang="en-US" sz="4000" b="1" dirty="0"/>
              <a:t>return kindness</a:t>
            </a:r>
            <a:r>
              <a:rPr lang="en-US" sz="4000" dirty="0"/>
              <a:t>.”</a:t>
            </a: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445448DC-7C0F-411E-B4FA-C1537DFFEC72}"/>
              </a:ext>
            </a:extLst>
          </p:cNvPr>
          <p:cNvSpPr/>
          <p:nvPr/>
        </p:nvSpPr>
        <p:spPr>
          <a:xfrm>
            <a:off x="7921014" y="935889"/>
            <a:ext cx="781878" cy="715617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319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942"/>
    </mc:Choice>
    <mc:Fallback xmlns="">
      <p:transition spd="slow" advClick="0" advTm="8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53228"/>
            <a:ext cx="7720644" cy="1080938"/>
          </a:xfrm>
        </p:spPr>
        <p:txBody>
          <a:bodyPr>
            <a:noAutofit/>
          </a:bodyPr>
          <a:lstStyle/>
          <a:p>
            <a:r>
              <a:rPr lang="en-US" sz="4500" dirty="0"/>
              <a:t>WHY SHOULD I BE </a:t>
            </a:r>
            <a:r>
              <a:rPr lang="en-US" sz="4500" dirty="0">
                <a:solidFill>
                  <a:srgbClr val="FFC000"/>
                </a:solidFill>
              </a:rPr>
              <a:t>GRATEFUL?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4244" y="2336876"/>
            <a:ext cx="8155778" cy="468738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HERE are the </a:t>
            </a:r>
            <a:r>
              <a:rPr lang="en-US" sz="7500" b="1" dirty="0">
                <a:solidFill>
                  <a:srgbClr val="FFFF00"/>
                </a:solidFill>
              </a:rPr>
              <a:t>TOP TEN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5000" b="1" dirty="0">
                <a:solidFill>
                  <a:srgbClr val="00FF00"/>
                </a:solidFill>
              </a:rPr>
              <a:t>BENEFITS</a:t>
            </a:r>
            <a:r>
              <a:rPr lang="en-US" sz="4000" dirty="0"/>
              <a:t>  to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5500" b="1" u="sng" dirty="0">
                <a:solidFill>
                  <a:srgbClr val="00FF00"/>
                </a:solidFill>
                <a:latin typeface="Segoe Print" pitchFamily="2" charset="0"/>
              </a:rPr>
              <a:t>Practicing Gratitude</a:t>
            </a:r>
            <a:r>
              <a:rPr lang="en-US" sz="5500" b="1" u="sng" dirty="0">
                <a:solidFill>
                  <a:srgbClr val="00FF00"/>
                </a:solidFill>
              </a:rPr>
              <a:t>.</a:t>
            </a:r>
            <a:endParaRPr lang="en-US" sz="5500" b="1" u="sng" dirty="0"/>
          </a:p>
        </p:txBody>
      </p:sp>
    </p:spTree>
    <p:extLst>
      <p:ext uri="{BB962C8B-B14F-4D97-AF65-F5344CB8AC3E}">
        <p14:creationId xmlns:p14="http://schemas.microsoft.com/office/powerpoint/2010/main" val="315222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3"/>
    </mc:Choice>
    <mc:Fallback xmlns="">
      <p:transition spd="slow" advClick="0" advTm="550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0000">
              <a:srgbClr val="00B0F0"/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73E8A9A-DA4B-4F12-9331-219EBE523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776" y="0"/>
            <a:ext cx="91763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C4DCE7A-0E46-404B-9E0D-E93DC7B2A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DD673B7-F6B7-43EE-936B-D09F3A337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8177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B6DF31-1415-46CD-8E03-6E0515770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0849" y="643466"/>
            <a:ext cx="3846292" cy="5205943"/>
          </a:xfrm>
        </p:spPr>
        <p:txBody>
          <a:bodyPr anchor="b">
            <a:normAutofit/>
          </a:bodyPr>
          <a:lstStyle/>
          <a:p>
            <a:pPr algn="r"/>
            <a:r>
              <a:rPr lang="en-US" sz="4800" dirty="0">
                <a:solidFill>
                  <a:srgbClr val="00B0F0"/>
                </a:solidFill>
              </a:rPr>
              <a:t>Top 10 reasons to practice GRATITUDE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4BCAB-DC07-4EEF-8C43-93AD6E53D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965200"/>
            <a:ext cx="5410207" cy="488420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/>
              <a:t>GRATITUDE…</a:t>
            </a:r>
          </a:p>
          <a:p>
            <a:pPr marL="457200" indent="-457200">
              <a:buAutoNum type="arabicPeriod"/>
            </a:pPr>
            <a:r>
              <a:rPr lang="en-US" sz="2000" dirty="0"/>
              <a:t>MAKES YOU HAPPY</a:t>
            </a:r>
          </a:p>
          <a:p>
            <a:pPr marL="457200" indent="-457200">
              <a:buAutoNum type="arabicPeriod"/>
            </a:pPr>
            <a:r>
              <a:rPr lang="en-US" sz="2000" dirty="0"/>
              <a:t>HELPS YOU MAKE FRIENDS</a:t>
            </a:r>
          </a:p>
          <a:p>
            <a:pPr marL="457200" indent="-457200">
              <a:buAutoNum type="arabicPeriod"/>
            </a:pPr>
            <a:r>
              <a:rPr lang="en-US" sz="2000" dirty="0"/>
              <a:t>TEACHES YOU TO BE A BETTER FRIEND</a:t>
            </a:r>
          </a:p>
          <a:p>
            <a:pPr marL="457200" indent="-457200">
              <a:buAutoNum type="arabicPeriod"/>
            </a:pPr>
            <a:r>
              <a:rPr lang="en-US" sz="2000" dirty="0"/>
              <a:t>MAKES YOU BE A BETTER PERSON</a:t>
            </a:r>
          </a:p>
          <a:p>
            <a:pPr marL="457200" indent="-457200">
              <a:buAutoNum type="arabicPeriod"/>
            </a:pPr>
            <a:r>
              <a:rPr lang="en-US" sz="2000" dirty="0"/>
              <a:t>HELP YOU TO FEEL STRONGER – PHYSICALLY &amp; EMOTIONALLY</a:t>
            </a:r>
          </a:p>
          <a:p>
            <a:pPr marL="457200" indent="-457200">
              <a:buAutoNum type="arabicPeriod"/>
            </a:pPr>
            <a:r>
              <a:rPr lang="en-US" sz="2000" dirty="0"/>
              <a:t>ALLOWS YOU TO SLEEP</a:t>
            </a:r>
          </a:p>
          <a:p>
            <a:pPr marL="457200" indent="-457200">
              <a:buAutoNum type="arabicPeriod"/>
            </a:pPr>
            <a:r>
              <a:rPr lang="en-US" sz="2000" dirty="0"/>
              <a:t>IMPROVES YOUR MENTAL HEALTH</a:t>
            </a:r>
          </a:p>
          <a:p>
            <a:pPr marL="457200" indent="-457200">
              <a:buAutoNum type="arabicPeriod"/>
            </a:pPr>
            <a:r>
              <a:rPr lang="en-US" sz="2000" dirty="0"/>
              <a:t>HELPS YOU ACHIEVE</a:t>
            </a:r>
          </a:p>
          <a:p>
            <a:pPr marL="457200" indent="-457200">
              <a:buAutoNum type="arabicPeriod"/>
            </a:pPr>
            <a:r>
              <a:rPr lang="en-US" sz="2000" dirty="0"/>
              <a:t>MAKES YOU HEALTHIER</a:t>
            </a:r>
          </a:p>
          <a:p>
            <a:pPr marL="457200" indent="-457200">
              <a:buAutoNum type="arabicPeriod"/>
            </a:pPr>
            <a:r>
              <a:rPr lang="en-US" sz="2000" dirty="0"/>
              <a:t>LEADS TO SUCCESS</a:t>
            </a:r>
          </a:p>
        </p:txBody>
      </p:sp>
    </p:spTree>
    <p:extLst>
      <p:ext uri="{BB962C8B-B14F-4D97-AF65-F5344CB8AC3E}">
        <p14:creationId xmlns:p14="http://schemas.microsoft.com/office/powerpoint/2010/main" val="5369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624"/>
    </mc:Choice>
    <mc:Fallback xmlns="">
      <p:transition spd="slow" advClick="0" advTm="15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GRATITUDE CAN MAKE YOU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4248" y="2336880"/>
            <a:ext cx="7827204" cy="4682763"/>
          </a:xfrm>
        </p:spPr>
        <p:txBody>
          <a:bodyPr>
            <a:normAutofit/>
          </a:bodyPr>
          <a:lstStyle/>
          <a:p>
            <a:r>
              <a:rPr lang="en-US" sz="3000" dirty="0"/>
              <a:t>Gratitude increases POSITIVE EMOTIONS</a:t>
            </a:r>
          </a:p>
          <a:p>
            <a:pPr lvl="1"/>
            <a:r>
              <a:rPr lang="en-US" sz="4500" dirty="0"/>
              <a:t>Joy</a:t>
            </a:r>
          </a:p>
          <a:p>
            <a:pPr lvl="1"/>
            <a:r>
              <a:rPr lang="en-US" sz="4500" dirty="0"/>
              <a:t>Excitement</a:t>
            </a:r>
          </a:p>
          <a:p>
            <a:pPr lvl="1"/>
            <a:r>
              <a:rPr lang="en-US" sz="4500" dirty="0"/>
              <a:t>Enthusiasm</a:t>
            </a:r>
          </a:p>
          <a:p>
            <a:pPr lvl="1"/>
            <a:r>
              <a:rPr lang="en-US" sz="4500" dirty="0"/>
              <a:t>Optimism</a:t>
            </a:r>
          </a:p>
          <a:p>
            <a:pPr marL="364711" lvl="1" indent="0">
              <a:buNone/>
            </a:pPr>
            <a:r>
              <a:rPr lang="en-US" sz="4500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6735290" y="776766"/>
            <a:ext cx="2372277" cy="843096"/>
          </a:xfrm>
          <a:prstGeom prst="rect">
            <a:avLst/>
          </a:prstGeom>
        </p:spPr>
        <p:txBody>
          <a:bodyPr wrap="none" lIns="72942" tIns="36471" rIns="72942" bIns="36471">
            <a:spAutoFit/>
          </a:bodyPr>
          <a:lstStyle/>
          <a:p>
            <a:r>
              <a:rPr lang="en-US" sz="5000" b="1" dirty="0">
                <a:solidFill>
                  <a:srgbClr val="FFFF00"/>
                </a:solidFill>
                <a:ea typeface="+mj-ea"/>
                <a:cs typeface="+mj-cs"/>
              </a:rPr>
              <a:t>HAPPY!</a:t>
            </a:r>
            <a:endParaRPr lang="en-US" sz="5000" b="1" dirty="0"/>
          </a:p>
        </p:txBody>
      </p:sp>
      <p:sp>
        <p:nvSpPr>
          <p:cNvPr id="6" name="Rectangle 5"/>
          <p:cNvSpPr/>
          <p:nvPr/>
        </p:nvSpPr>
        <p:spPr>
          <a:xfrm>
            <a:off x="11044243" y="664615"/>
            <a:ext cx="934871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r>
              <a:rPr lang="en-US" sz="45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FC34ED-09B5-4305-B5BD-67FD34A2C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326" y="3552958"/>
            <a:ext cx="5700788" cy="29417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267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16"/>
    </mc:Choice>
    <mc:Fallback xmlns="">
      <p:transition spd="slow" advTm="10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71642" y="890354"/>
            <a:ext cx="7210396" cy="1080938"/>
          </a:xfrm>
        </p:spPr>
        <p:txBody>
          <a:bodyPr/>
          <a:lstStyle/>
          <a:p>
            <a:r>
              <a:rPr lang="en-US" dirty="0"/>
              <a:t>GRATITUDE HELPS </a:t>
            </a:r>
            <a:br>
              <a:rPr lang="en-US" dirty="0"/>
            </a:br>
            <a:r>
              <a:rPr lang="en-US" dirty="0"/>
              <a:t>YOU MAKE </a:t>
            </a:r>
            <a:endParaRPr lang="en-US" sz="4000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2591" y="1954531"/>
            <a:ext cx="9075419" cy="4903471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sz="28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/>
              <a:t>Gratitude helps people make </a:t>
            </a:r>
            <a:r>
              <a:rPr lang="en-US" sz="2800" b="1" dirty="0"/>
              <a:t>new friends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500" dirty="0"/>
              <a:t>  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/>
              <a:t>People who practice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/>
              <a:t>gratitude are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/>
              <a:t>more well-liked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2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/>
              <a:t>People are drawn to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/>
              <a:t>people who are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/>
              <a:t>thankful</a:t>
            </a:r>
          </a:p>
          <a:p>
            <a:pPr marL="364711" lvl="1" indent="0">
              <a:lnSpc>
                <a:spcPct val="100000"/>
              </a:lnSpc>
              <a:buNone/>
            </a:pPr>
            <a:r>
              <a:rPr lang="en-US" sz="3200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5843791" y="816415"/>
            <a:ext cx="4135580" cy="843096"/>
          </a:xfrm>
          <a:prstGeom prst="rect">
            <a:avLst/>
          </a:prstGeom>
        </p:spPr>
        <p:txBody>
          <a:bodyPr wrap="none" lIns="72942" tIns="36471" rIns="72942" bIns="36471">
            <a:spAutoFit/>
          </a:bodyPr>
          <a:lstStyle/>
          <a:p>
            <a:r>
              <a:rPr lang="en-US" sz="5000" b="1" dirty="0">
                <a:solidFill>
                  <a:srgbClr val="00B0F0"/>
                </a:solidFill>
                <a:ea typeface="+mj-ea"/>
                <a:cs typeface="+mj-cs"/>
              </a:rPr>
              <a:t> FRIENDSHIPS</a:t>
            </a:r>
            <a:endParaRPr lang="en-US" sz="5000" b="1" dirty="0"/>
          </a:p>
        </p:txBody>
      </p:sp>
      <p:sp>
        <p:nvSpPr>
          <p:cNvPr id="9" name="Rectangle 8"/>
          <p:cNvSpPr/>
          <p:nvPr/>
        </p:nvSpPr>
        <p:spPr>
          <a:xfrm>
            <a:off x="10748010" y="665665"/>
            <a:ext cx="1053495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0A1F9F-7854-40F4-9FCB-C21DC08B5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840" y="3100924"/>
            <a:ext cx="4569072" cy="3040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646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2"/>
    </mc:Choice>
    <mc:Fallback xmlns="">
      <p:transition spd="slow" advTm="11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7408" y="934748"/>
            <a:ext cx="3254163" cy="1076933"/>
          </a:xfrm>
        </p:spPr>
        <p:txBody>
          <a:bodyPr>
            <a:normAutofit fontScale="90000"/>
          </a:bodyPr>
          <a:lstStyle/>
          <a:p>
            <a:r>
              <a:rPr lang="en-US" dirty="0"/>
              <a:t>GRATITUDE CAN HELP YOU</a:t>
            </a:r>
            <a:endParaRPr lang="en-US" sz="4000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5481" y="2148841"/>
            <a:ext cx="8243788" cy="4709161"/>
          </a:xfrm>
        </p:spPr>
        <p:txBody>
          <a:bodyPr>
            <a:noAutofit/>
          </a:bodyPr>
          <a:lstStyle/>
          <a:p>
            <a:pPr marL="0" lvl="1" indent="0">
              <a:spcBef>
                <a:spcPts val="798"/>
              </a:spcBef>
              <a:buNone/>
            </a:pPr>
            <a:r>
              <a:rPr lang="en-US" sz="2500" dirty="0"/>
              <a:t>Gratitude improves our relationships</a:t>
            </a:r>
          </a:p>
          <a:p>
            <a:pPr marL="0" indent="0">
              <a:buNone/>
            </a:pPr>
            <a:r>
              <a:rPr lang="en-US" sz="2500" dirty="0"/>
              <a:t>People who practice gratitude are more</a:t>
            </a:r>
          </a:p>
          <a:p>
            <a:pPr marL="0" indent="0">
              <a:buNone/>
            </a:pPr>
            <a:endParaRPr lang="en-US" sz="25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500" b="1" dirty="0">
                <a:solidFill>
                  <a:schemeClr val="tx1">
                    <a:lumMod val="95000"/>
                  </a:schemeClr>
                </a:solidFill>
              </a:rPr>
              <a:t>Connected to others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500" b="1" dirty="0">
                <a:solidFill>
                  <a:schemeClr val="tx1">
                    <a:lumMod val="95000"/>
                  </a:schemeClr>
                </a:solidFill>
              </a:rPr>
              <a:t>Interested in others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500" b="1" dirty="0">
                <a:solidFill>
                  <a:schemeClr val="tx1">
                    <a:lumMod val="95000"/>
                  </a:schemeClr>
                </a:solidFill>
              </a:rPr>
              <a:t>Attentive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500" b="1" dirty="0">
                <a:solidFill>
                  <a:schemeClr val="tx1">
                    <a:lumMod val="95000"/>
                  </a:schemeClr>
                </a:solidFill>
              </a:rPr>
              <a:t>Supportive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500" b="1" dirty="0">
                <a:solidFill>
                  <a:schemeClr val="tx1">
                    <a:lumMod val="95000"/>
                  </a:schemeClr>
                </a:solidFill>
              </a:rPr>
              <a:t>Helpful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500" b="1" dirty="0">
                <a:solidFill>
                  <a:schemeClr val="tx1">
                    <a:lumMod val="95000"/>
                  </a:schemeClr>
                </a:solidFill>
              </a:rPr>
              <a:t>Kind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500" b="1" dirty="0">
                <a:solidFill>
                  <a:schemeClr val="tx1">
                    <a:lumMod val="95000"/>
                  </a:schemeClr>
                </a:solidFill>
              </a:rPr>
              <a:t>Compassionate/Caring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5388786" y="934747"/>
            <a:ext cx="2954680" cy="843096"/>
          </a:xfrm>
          <a:prstGeom prst="rect">
            <a:avLst/>
          </a:prstGeom>
        </p:spPr>
        <p:txBody>
          <a:bodyPr wrap="none" lIns="72942" tIns="36471" rIns="72942" bIns="36471">
            <a:spAutoFit/>
          </a:bodyPr>
          <a:lstStyle/>
          <a:p>
            <a:r>
              <a:rPr lang="en-US" sz="5000" b="1" dirty="0">
                <a:solidFill>
                  <a:srgbClr val="00FFFF"/>
                </a:solidFill>
                <a:ea typeface="+mj-ea"/>
                <a:cs typeface="+mj-cs"/>
              </a:rPr>
              <a:t>SOCIALLY</a:t>
            </a:r>
            <a:endParaRPr lang="en-US" sz="5000" b="1" dirty="0">
              <a:solidFill>
                <a:srgbClr val="00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852538" y="615931"/>
            <a:ext cx="1053495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3.</a:t>
            </a:r>
          </a:p>
        </p:txBody>
      </p:sp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57E6FC5-B009-4CD3-9895-E89AFBEA1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51200"/>
            <a:ext cx="4281405" cy="2853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438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178"/>
    </mc:Choice>
    <mc:Fallback xmlns="">
      <p:transition spd="slow" advClick="0" advTm="14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046" y="878198"/>
            <a:ext cx="8611599" cy="1080938"/>
          </a:xfrm>
        </p:spPr>
        <p:txBody>
          <a:bodyPr>
            <a:normAutofit/>
          </a:bodyPr>
          <a:lstStyle/>
          <a:p>
            <a:r>
              <a:rPr lang="en-US" dirty="0"/>
              <a:t>GRATITUDE CAN MAKE YOU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3965" y="2336878"/>
            <a:ext cx="8720256" cy="4521127"/>
          </a:xfrm>
        </p:spPr>
        <p:txBody>
          <a:bodyPr>
            <a:normAutofit/>
          </a:bodyPr>
          <a:lstStyle/>
          <a:p>
            <a:pPr marL="364711" lvl="1" indent="0">
              <a:buNone/>
            </a:pPr>
            <a:r>
              <a:rPr lang="en-US" sz="3200" dirty="0"/>
              <a:t>People who feel grateful often put those feelings into actions. They </a:t>
            </a:r>
          </a:p>
          <a:p>
            <a:pPr lvl="2"/>
            <a:r>
              <a:rPr lang="en-US" sz="3000" dirty="0"/>
              <a:t>are more helpful and kind</a:t>
            </a:r>
          </a:p>
          <a:p>
            <a:pPr lvl="2"/>
            <a:r>
              <a:rPr lang="en-US" sz="3000" dirty="0"/>
              <a:t>tend to PAY IT FORWARD (do for others)</a:t>
            </a:r>
          </a:p>
          <a:p>
            <a:pPr lvl="2"/>
            <a:r>
              <a:rPr lang="en-US" sz="3000" dirty="0"/>
              <a:t>have a stronger bond with the local community &amp; the </a:t>
            </a:r>
          </a:p>
          <a:p>
            <a:pPr marL="729422" lvl="2" indent="0">
              <a:buNone/>
            </a:pPr>
            <a:r>
              <a:rPr lang="en-US" sz="3000" dirty="0"/>
              <a:t>    environment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6344437" y="1089452"/>
            <a:ext cx="4039784" cy="658430"/>
          </a:xfrm>
          <a:prstGeom prst="rect">
            <a:avLst/>
          </a:prstGeom>
        </p:spPr>
        <p:txBody>
          <a:bodyPr wrap="none" lIns="72942" tIns="36471" rIns="72942" bIns="36471">
            <a:spAutoFit/>
          </a:bodyPr>
          <a:lstStyle/>
          <a:p>
            <a:r>
              <a:rPr lang="en-US" sz="3000" dirty="0">
                <a:solidFill>
                  <a:srgbClr val="D17DF9"/>
                </a:solidFill>
                <a:ea typeface="+mj-ea"/>
                <a:cs typeface="+mj-cs"/>
              </a:rPr>
              <a:t>A</a:t>
            </a:r>
            <a:r>
              <a:rPr lang="en-US" sz="2000" dirty="0">
                <a:solidFill>
                  <a:srgbClr val="D17DF9"/>
                </a:solidFill>
                <a:ea typeface="+mj-ea"/>
                <a:cs typeface="+mj-cs"/>
              </a:rPr>
              <a:t> </a:t>
            </a:r>
            <a:r>
              <a:rPr lang="en-US" sz="3800" dirty="0">
                <a:solidFill>
                  <a:srgbClr val="D17DF9"/>
                </a:solidFill>
                <a:ea typeface="+mj-ea"/>
                <a:cs typeface="+mj-cs"/>
              </a:rPr>
              <a:t>BETTER PERSON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954052" y="626620"/>
            <a:ext cx="934871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</a:t>
            </a:r>
            <a:r>
              <a:rPr lang="en-US" sz="45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</a:p>
        </p:txBody>
      </p:sp>
      <p:pic>
        <p:nvPicPr>
          <p:cNvPr id="7" name="Picture 6" descr="A person wearing a costume&#10;&#10;Description automatically generated">
            <a:extLst>
              <a:ext uri="{FF2B5EF4-FFF2-40B4-BE49-F238E27FC236}">
                <a16:creationId xmlns:a16="http://schemas.microsoft.com/office/drawing/2014/main" id="{F4FAE1AE-6DA6-4943-819F-33B5301A1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640" y="4800600"/>
            <a:ext cx="3446145" cy="205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028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9"/>
    </mc:Choice>
    <mc:Fallback xmlns="">
      <p:transition spd="slow" advClick="0" advTm="13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.7|0.8|1|1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3|0.6|1.5|1.2|0.6|0.5|1.1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1|2|0.9|0.7|0.7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2|0.7|1.2|1.1|0.5|0.7|1.1|0.7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9|1.1|1.9|1.3|1.2|0.8|0.8|0.9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2|3.1|1.5|1.9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2|2.8|1.2|2|1.4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|0.8|1.8|2.6|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|0.9|1.3|0.9|1.1|0.9|1.2|0.9|0.9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2.6|3.2|3.3"/>
</p:tagLst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405D4EE6FEFE48A5FAD66C59F5F6A8" ma:contentTypeVersion="11" ma:contentTypeDescription="Create a new document." ma:contentTypeScope="" ma:versionID="2693276f0ec0cac98c69d70d6e9f7bae">
  <xsd:schema xmlns:xsd="http://www.w3.org/2001/XMLSchema" xmlns:xs="http://www.w3.org/2001/XMLSchema" xmlns:p="http://schemas.microsoft.com/office/2006/metadata/properties" xmlns:ns2="08b4484c-d88c-4261-affe-ec6ba34466ed" xmlns:ns3="ecfba586-a42e-402d-839e-5e893c0c83d1" targetNamespace="http://schemas.microsoft.com/office/2006/metadata/properties" ma:root="true" ma:fieldsID="1f293f0eb3ebac6f99752e9b1191d4ca" ns2:_="" ns3:_="">
    <xsd:import namespace="08b4484c-d88c-4261-affe-ec6ba34466ed"/>
    <xsd:import namespace="ecfba586-a42e-402d-839e-5e893c0c83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b4484c-d88c-4261-affe-ec6ba34466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fba586-a42e-402d-839e-5e893c0c83d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8A94B41-C8DD-4BB0-8EB8-1722227F3488}">
  <ds:schemaRefs>
    <ds:schemaRef ds:uri="3f2f76e4-07ab-4d2c-8706-0a15a6fa32f1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3c50eb7f-311d-4d38-a689-d4c9ff5406ec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0DE9588-0027-484A-892E-48DF49D9FA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b4484c-d88c-4261-affe-ec6ba34466ed"/>
    <ds:schemaRef ds:uri="ecfba586-a42e-402d-839e-5e893c0c83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1FFE405-E915-4580-A67A-86F4A1AA91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727</Words>
  <Application>Microsoft Office PowerPoint</Application>
  <PresentationFormat>Widescreen</PresentationFormat>
  <Paragraphs>167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Segoe Print</vt:lpstr>
      <vt:lpstr>Trebuchet MS</vt:lpstr>
      <vt:lpstr>Berlin</vt:lpstr>
      <vt:lpstr>The TOP TEN REASONS  to start practicing </vt:lpstr>
      <vt:lpstr>PowerPoint Presentation</vt:lpstr>
      <vt:lpstr>WHAT IS GRATITUDE?</vt:lpstr>
      <vt:lpstr>WHY SHOULD I BE GRATEFUL?</vt:lpstr>
      <vt:lpstr>Top 10 reasons to practice GRATITUDE</vt:lpstr>
      <vt:lpstr>GRATITUDE CAN MAKE YOU</vt:lpstr>
      <vt:lpstr>GRATITUDE HELPS  YOU MAKE </vt:lpstr>
      <vt:lpstr>GRATITUDE CAN HELP YOU</vt:lpstr>
      <vt:lpstr>GRATITUDE CAN MAKE YOU</vt:lpstr>
      <vt:lpstr>GRATITUDE CAN  MAKE YOU</vt:lpstr>
      <vt:lpstr>GRATITUDE CAN HELP YOU</vt:lpstr>
      <vt:lpstr>GRATITUDE CAN IMPROVE</vt:lpstr>
      <vt:lpstr>GRATITUDE CAN IMPROVE</vt:lpstr>
      <vt:lpstr>GRATITUDE CAN HELP YOU</vt:lpstr>
      <vt:lpstr>GRATITUDE CAN LEAD TO</vt:lpstr>
      <vt:lpstr>HOW TO PRACTICE GRATITUDE</vt:lpstr>
      <vt:lpstr>Try out some of these ideas to show gratitude each day…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TOP TEN REASONS  to start practicing</dc:title>
  <dc:creator>SLEICHER, KRISTEN</dc:creator>
  <cp:lastModifiedBy>THOMPSON, SARAH</cp:lastModifiedBy>
  <cp:revision>3</cp:revision>
  <dcterms:created xsi:type="dcterms:W3CDTF">2020-04-04T20:36:01Z</dcterms:created>
  <dcterms:modified xsi:type="dcterms:W3CDTF">2020-05-18T20:08:00Z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0x010100EB405D4EE6FEFE48A5FAD66C59F5F6A8</vt:lpwstr>
  </property>
</Properties>
</file>